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4" autoAdjust="0"/>
    <p:restoredTop sz="92883" autoAdjust="0"/>
  </p:normalViewPr>
  <p:slideViewPr>
    <p:cSldViewPr snapToGrid="0">
      <p:cViewPr varScale="1">
        <p:scale>
          <a:sx n="72" d="100"/>
          <a:sy n="72" d="100"/>
        </p:scale>
        <p:origin x="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525F2-D18B-4C7B-909B-F0FFB135412F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6227C-B11B-46C9-9EA9-D824BB4D65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74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0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45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401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92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17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220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65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81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96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450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376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5C847-4144-4231-A443-B06C1B43ADEA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7B83B-7083-4D97-9C31-C8B284658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6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esktop\cdr\ru_logo_vnii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277" y="2822029"/>
            <a:ext cx="2109295" cy="1734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19" y="5880538"/>
            <a:ext cx="11745310" cy="97746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6842" y="118575"/>
            <a:ext cx="11619187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Всероссийский научно-исследовательский институт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расходометрии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 – филиал Федерального государственного унитарного предприятия «Всероссийский 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     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научно-исследовательский институт метрологии им. Д.И. Менделеева»</a:t>
            </a:r>
            <a:endParaRPr lang="en-US" sz="2400" dirty="0">
              <a:solidFill>
                <a:schemeClr val="accent5">
                  <a:lumMod val="50000"/>
                </a:schemeClr>
              </a:solidFill>
              <a:ea typeface="Times New Roman" panose="02020603050405020304" pitchFamily="18" charset="0"/>
            </a:endParaRPr>
          </a:p>
          <a:p>
            <a:pPr algn="ctr"/>
            <a:endParaRPr lang="en-US" sz="1600" b="1" dirty="0" smtClean="0">
              <a:solidFill>
                <a:schemeClr val="accent5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effectLst/>
                <a:ea typeface="Times New Roman" panose="02020603050405020304" pitchFamily="18" charset="0"/>
              </a:rPr>
              <a:t>ВНИИР – филиал ФГУП «ВНИИМ им. Д.И. Менделеева»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8" name="Заголовок 7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3965029" y="3168925"/>
            <a:ext cx="8001000" cy="20494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Информация о ходе реализации 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Программы разработки документов по межгосударственной стандартизации в области метрологического обеспечения добычи и учета энергоресурсов (жидкостей и газов)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58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333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Согласование Программы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разработки документов по межгосударственной стандартизации в области метрологического обеспечения добычи и учета энергоресурсов (жидкостей и газов)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7455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768" y="2676939"/>
            <a:ext cx="6783860" cy="2704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35" y="1603458"/>
            <a:ext cx="3701178" cy="515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077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Утверждение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Программы разработки документов по межгосударственной стандартизации в области метрологического обеспечения добычи и учета энергоресурсов (жидкостей и газов)</a:t>
            </a:r>
            <a:endParaRPr lang="ru-RU" sz="20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040" y="2758981"/>
            <a:ext cx="7504945" cy="190578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48" y="1391478"/>
            <a:ext cx="3696249" cy="521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51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07820" y="4099560"/>
            <a:ext cx="3314700" cy="3352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688" y="0"/>
            <a:ext cx="9753600" cy="6893004"/>
          </a:xfrm>
        </p:spPr>
      </p:pic>
    </p:spTree>
    <p:extLst>
      <p:ext uri="{BB962C8B-B14F-4D97-AF65-F5344CB8AC3E}">
        <p14:creationId xmlns:p14="http://schemas.microsoft.com/office/powerpoint/2010/main" val="348828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199" y="365125"/>
            <a:ext cx="108104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Информация о ходе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реализации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Программы разработки документов по межгосударственной стандартизации в области метрологического обеспечения добычи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учета энергоресурсов (жидкостей и газов) 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7471391"/>
              </p:ext>
            </p:extLst>
          </p:nvPr>
        </p:nvGraphicFramePr>
        <p:xfrm>
          <a:off x="440635" y="1535835"/>
          <a:ext cx="11208025" cy="4599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6517"/>
                <a:gridCol w="3983048"/>
                <a:gridCol w="1787883"/>
                <a:gridCol w="1123918"/>
                <a:gridCol w="1813848"/>
                <a:gridCol w="1862811"/>
              </a:tblGrid>
              <a:tr h="7400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№ </a:t>
                      </a:r>
                      <a:br>
                        <a:rPr lang="ru-RU" sz="1400" kern="1200" dirty="0">
                          <a:effectLst/>
                        </a:rPr>
                      </a:br>
                      <a:r>
                        <a:rPr lang="ru-RU" sz="1400" kern="1200" dirty="0">
                          <a:effectLst/>
                        </a:rPr>
                        <a:t>п/п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Наименование нормативных документов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Вид работ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Окончание разработки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Разработчики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Примечание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1930094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ГСИ. Уровнемеры промышленного применения. Методика поверки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Изменение </a:t>
                      </a:r>
                      <a:br>
                        <a:rPr lang="ru-RU" sz="1400" kern="12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ГОСТ 8.321-2013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2021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Российская Федерация, </a:t>
                      </a:r>
                      <a:br>
                        <a:rPr lang="ru-RU" sz="1400" kern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ВНИИР –</a:t>
                      </a:r>
                      <a:r>
                        <a:rPr lang="ru-RU" sz="1400">
                          <a:effectLst/>
                        </a:rPr>
                        <a:t> филиал ФГУП «ВНИИМ им. Д.И. Менделеева»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Тема </a:t>
                      </a:r>
                      <a:r>
                        <a:rPr lang="ru-RU" sz="1200" kern="1200">
                          <a:effectLst/>
                        </a:rPr>
                        <a:t>RU.3.036-2017 </a:t>
                      </a:r>
                      <a:br>
                        <a:rPr lang="ru-RU" sz="1200" kern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В АИС МГС на стадии в набор.</a:t>
                      </a:r>
                      <a:r>
                        <a:rPr lang="ru-RU" sz="1200" kern="1200">
                          <a:effectLst/>
                        </a:rPr>
                        <a:t> </a:t>
                      </a:r>
                      <a:r>
                        <a:rPr lang="ru-RU" sz="1400" kern="1200">
                          <a:effectLst/>
                        </a:rPr>
                        <a:t/>
                      </a:r>
                      <a:br>
                        <a:rPr lang="ru-RU" sz="1400" kern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Проголосовали: 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RU</a:t>
                      </a:r>
                      <a:r>
                        <a:rPr lang="ru-RU" sz="1200">
                          <a:effectLst/>
                        </a:rPr>
                        <a:t>-ЗА; AM-ЗА; 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BY-ЗА; KG-ЗА; 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KZ-ЗА; TJ-ЗА; UZ-ЗА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  <a:tr h="1929739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ГСИ. Автоцистерны для жидких нефтепродуктов. Методика поверки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Изменение </a:t>
                      </a:r>
                      <a:br>
                        <a:rPr lang="ru-RU" sz="1400" kern="12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ГОСТ 8.600-2011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2021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</a:rPr>
                        <a:t>Российская Федерация, </a:t>
                      </a:r>
                      <a:br>
                        <a:rPr lang="ru-RU" sz="1400" kern="12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ВНИИР – филиал ФГУП «ВНИИМ им. Д.И. Менделеева»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Тема </a:t>
                      </a:r>
                      <a:r>
                        <a:rPr lang="ru-RU" sz="1200" kern="1200" dirty="0">
                          <a:effectLst/>
                        </a:rPr>
                        <a:t>RU.3.035-2017 </a:t>
                      </a:r>
                      <a:br>
                        <a:rPr lang="ru-RU" sz="1200" kern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В АИС МГС на стадии в набор. Проголосовали: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RU</a:t>
                      </a:r>
                      <a:r>
                        <a:rPr lang="ru-RU" sz="1200" dirty="0">
                          <a:effectLst/>
                        </a:rPr>
                        <a:t>-ЗА; AM-ЗА;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BY-ЗА; KG-ЗА;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KZ-ЗА; TJ-ЗА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455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199" y="365125"/>
            <a:ext cx="108104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Информация о ходе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реализации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Программы разработки документов по межгосударственной стандартизации в области метрологического обеспечения добычи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учета энергоресурсов (жидкостей и газов) </a:t>
            </a: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5962981"/>
              </p:ext>
            </p:extLst>
          </p:nvPr>
        </p:nvGraphicFramePr>
        <p:xfrm>
          <a:off x="838199" y="1426376"/>
          <a:ext cx="10969487" cy="45170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2969"/>
                <a:gridCol w="2912049"/>
                <a:gridCol w="1338470"/>
                <a:gridCol w="1086678"/>
                <a:gridCol w="1590261"/>
                <a:gridCol w="3419060"/>
              </a:tblGrid>
              <a:tr h="417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№ </a:t>
                      </a:r>
                      <a:br>
                        <a:rPr lang="ru-RU" sz="1200" kern="1200" dirty="0">
                          <a:effectLst/>
                        </a:rPr>
                      </a:br>
                      <a:r>
                        <a:rPr lang="ru-RU" sz="1200" kern="1200" dirty="0">
                          <a:effectLst/>
                        </a:rPr>
                        <a:t>п/п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Наименование нормативных документов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Вид работ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Окончание разработки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655" marB="196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Разработчики проекта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Примечание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</a:tr>
              <a:tr h="1434929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Государственная система обеспечения единства измерений. Счетчики газа. Методика поверки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Пересмотр ГОСТ 8.324-2002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2020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655" marB="196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Российская Федерация, </a:t>
                      </a:r>
                      <a:br>
                        <a:rPr lang="ru-RU" sz="1200" kern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ВНИИР – филиал ФГУП «ВНИИМ им. Д.И. Менделеева»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Тема </a:t>
                      </a:r>
                      <a:r>
                        <a:rPr lang="ru-RU" sz="1200" kern="1200" dirty="0">
                          <a:effectLst/>
                        </a:rPr>
                        <a:t>RU.3.016-2019 </a:t>
                      </a:r>
                      <a:br>
                        <a:rPr lang="ru-RU" sz="1200" kern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Отклонена при </a:t>
                      </a:r>
                      <a:r>
                        <a:rPr lang="ru-RU" sz="1200" dirty="0" smtClean="0">
                          <a:effectLst/>
                        </a:rPr>
                        <a:t>голосовани</a:t>
                      </a:r>
                      <a:r>
                        <a:rPr lang="ru-RU" sz="1200" baseline="0" dirty="0" smtClean="0">
                          <a:effectLst/>
                        </a:rPr>
                        <a:t>и </a:t>
                      </a:r>
                      <a:r>
                        <a:rPr lang="ru-RU" sz="1200" dirty="0" smtClean="0">
                          <a:effectLst/>
                        </a:rPr>
                        <a:t>в </a:t>
                      </a:r>
                      <a:r>
                        <a:rPr lang="ru-RU" sz="1200" dirty="0">
                          <a:effectLst/>
                        </a:rPr>
                        <a:t>АИС МГС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Проголосовали: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en-US" sz="1200" dirty="0">
                          <a:effectLst/>
                        </a:rPr>
                        <a:t>RU</a:t>
                      </a:r>
                      <a:r>
                        <a:rPr lang="ru-RU" sz="1200" dirty="0">
                          <a:effectLst/>
                        </a:rPr>
                        <a:t>-ЗА; </a:t>
                      </a:r>
                      <a:r>
                        <a:rPr lang="ru-RU" sz="1200" dirty="0" smtClean="0">
                          <a:effectLst/>
                        </a:rPr>
                        <a:t>AM-ПРОТИВ</a:t>
                      </a:r>
                      <a:r>
                        <a:rPr lang="ru-RU" sz="1200" dirty="0">
                          <a:effectLst/>
                        </a:rPr>
                        <a:t>; </a:t>
                      </a:r>
                      <a:r>
                        <a:rPr lang="ru-RU" sz="1200" dirty="0" smtClean="0">
                          <a:effectLst/>
                        </a:rPr>
                        <a:t>BY-ПРОТИВ</a:t>
                      </a:r>
                      <a:r>
                        <a:rPr lang="ru-RU" sz="1200" dirty="0">
                          <a:effectLst/>
                        </a:rPr>
                        <a:t>; </a:t>
                      </a:r>
                      <a:r>
                        <a:rPr lang="ru-RU" sz="1200" dirty="0" smtClean="0">
                          <a:effectLst/>
                        </a:rPr>
                        <a:t>KG-ЗА</a:t>
                      </a:r>
                      <a:r>
                        <a:rPr lang="ru-RU" sz="1200" dirty="0">
                          <a:effectLst/>
                        </a:rPr>
                        <a:t>; KZ-ВОЗД</a:t>
                      </a:r>
                      <a:r>
                        <a:rPr lang="ru-RU" sz="1200" dirty="0" smtClean="0">
                          <a:effectLst/>
                        </a:rPr>
                        <a:t>.</a:t>
                      </a:r>
                      <a:endParaRPr lang="ru-RU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Просить МГС исключить данную</a:t>
                      </a:r>
                      <a:r>
                        <a:rPr lang="ru-RU" sz="1200" baseline="0" dirty="0" smtClean="0">
                          <a:effectLst/>
                        </a:rPr>
                        <a:t> тематику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Планируется </a:t>
                      </a:r>
                      <a:r>
                        <a:rPr lang="ru-RU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национального стандарта</a:t>
                      </a:r>
                      <a:r>
                        <a:rPr lang="ru-RU" sz="1200" baseline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</a:tr>
              <a:tr h="127629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4"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ГСИ. Мерники металлические эталонные. Методика поверки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Пересмотр ГОСТ 8.400-2013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2021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655" marB="196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Российская Федерация, </a:t>
                      </a:r>
                      <a:br>
                        <a:rPr lang="ru-RU" sz="1200" kern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ВНИИР – филиал ФГУП «ВНИИМ им. Д.И. Менделеева»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Тема </a:t>
                      </a:r>
                      <a:r>
                        <a:rPr lang="ru-RU" sz="1200" kern="1200" dirty="0" smtClean="0">
                          <a:effectLst/>
                        </a:rPr>
                        <a:t>RU.3.025-2017 </a:t>
                      </a:r>
                      <a:br>
                        <a:rPr lang="ru-RU" sz="1200" kern="1200" dirty="0" smtClean="0">
                          <a:effectLst/>
                        </a:rPr>
                      </a:br>
                      <a:r>
                        <a:rPr lang="ru-RU" sz="1200" dirty="0" smtClean="0">
                          <a:effectLst/>
                        </a:rPr>
                        <a:t>Отклонена при голосовании в АИС МГС. </a:t>
                      </a:r>
                      <a:br>
                        <a:rPr lang="ru-RU" sz="1200" dirty="0" smtClean="0">
                          <a:effectLst/>
                        </a:rPr>
                      </a:br>
                      <a:r>
                        <a:rPr lang="ru-RU" sz="1200" dirty="0" smtClean="0">
                          <a:effectLst/>
                        </a:rPr>
                        <a:t>Проголосовали: </a:t>
                      </a:r>
                      <a:br>
                        <a:rPr lang="ru-RU" sz="1200" dirty="0" smtClean="0">
                          <a:effectLst/>
                        </a:rPr>
                      </a:br>
                      <a:r>
                        <a:rPr lang="en-US" sz="1200" dirty="0" smtClean="0">
                          <a:effectLst/>
                        </a:rPr>
                        <a:t>RU</a:t>
                      </a:r>
                      <a:r>
                        <a:rPr lang="ru-RU" sz="1200" dirty="0" smtClean="0">
                          <a:effectLst/>
                        </a:rPr>
                        <a:t>-ЗА; AM-ЗА; KG-ЗА, BY-ПРОТИВ; </a:t>
                      </a:r>
                      <a:r>
                        <a:rPr lang="en-US" sz="1200" dirty="0" smtClean="0">
                          <a:effectLst/>
                        </a:rPr>
                        <a:t>UA</a:t>
                      </a:r>
                      <a:r>
                        <a:rPr lang="ru-RU" sz="1200" dirty="0" smtClean="0">
                          <a:effectLst/>
                        </a:rPr>
                        <a:t>-ВОЗД. Планируется</a:t>
                      </a:r>
                      <a:r>
                        <a:rPr lang="ru-RU" sz="1200" baseline="0" dirty="0" smtClean="0">
                          <a:effectLst/>
                        </a:rPr>
                        <a:t> доработка проекта ГОСТ 8.400 и внесение изменений в программу в части изменения сроков</a:t>
                      </a:r>
                      <a:endParaRPr lang="ru-RU" sz="1200" dirty="0" smtClean="0">
                        <a:effectLst/>
                      </a:endParaRPr>
                    </a:p>
                  </a:txBody>
                  <a:tcPr marL="37242" marR="37242" marT="5172" marB="0" anchor="ctr"/>
                </a:tc>
              </a:tr>
              <a:tr h="1276291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 startAt="5"/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ГСИ. Счетчики холодной и горячей воды. Определение интервала между поверками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Разработка РМГ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2021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19655" marB="1965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effectLst/>
                        </a:rPr>
                        <a:t>Российская Федерация, </a:t>
                      </a:r>
                      <a:br>
                        <a:rPr lang="ru-RU" sz="1200" kern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ВНИИР – филиал ФГУП «ВНИИМ им. Д.И. Менделеева»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42" marR="37242" marT="517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Тема </a:t>
                      </a:r>
                      <a:r>
                        <a:rPr lang="ru-RU" sz="1200" kern="1200" dirty="0">
                          <a:effectLst/>
                        </a:rPr>
                        <a:t>RU.3.017-2019 </a:t>
                      </a:r>
                      <a:br>
                        <a:rPr lang="ru-RU" sz="1200" kern="1200" dirty="0">
                          <a:effectLst/>
                        </a:rPr>
                      </a:br>
                      <a:r>
                        <a:rPr lang="ru-RU" sz="1200" kern="1200" dirty="0" smtClean="0">
                          <a:effectLst/>
                        </a:rPr>
                        <a:t>Завершено</a:t>
                      </a:r>
                      <a:r>
                        <a:rPr lang="ru-RU" sz="1200" kern="1200" baseline="0" dirty="0" smtClean="0">
                          <a:effectLst/>
                        </a:rPr>
                        <a:t> голосование в</a:t>
                      </a: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АИС МГС </a:t>
                      </a:r>
                      <a:r>
                        <a:rPr lang="ru-RU" sz="1200" dirty="0" smtClean="0">
                          <a:effectLst/>
                        </a:rPr>
                        <a:t>, результат положительный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AM-ЗА,BY-ЗА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KG-ЗА,</a:t>
                      </a:r>
                      <a:r>
                        <a:rPr lang="ru-RU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UZ </a:t>
                      </a: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ЗА, </a:t>
                      </a: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RU- </a:t>
                      </a: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KZ-ВОЗДЕРЖАЛСЯ</a:t>
                      </a:r>
                    </a:p>
                  </a:txBody>
                  <a:tcPr marL="37242" marR="37242" marT="5172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48411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1925</TotalTime>
  <Words>235</Words>
  <Application>Microsoft Office PowerPoint</Application>
  <PresentationFormat>Широкоэкранный</PresentationFormat>
  <Paragraphs>58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Информация о ходе реализации  Программы разработки документов по межгосударственной стандартизации в области метрологического обеспечения добычи и учета энергоресурсов (жидкостей и газов)</vt:lpstr>
      <vt:lpstr>Согласование Программы разработки документов по межгосударственной стандартизации в области метрологического обеспечения добычи и учета энергоресурсов (жидкостей и газов)</vt:lpstr>
      <vt:lpstr>Утверждение Программы разработки документов по межгосударственной стандартизации в области метрологического обеспечения добычи и учета энергоресурсов (жидкостей и газов)</vt:lpstr>
      <vt:lpstr>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Борисова Ольга</dc:creator>
  <cp:lastModifiedBy>Ляйсан Хайруллина</cp:lastModifiedBy>
  <cp:revision>122</cp:revision>
  <cp:lastPrinted>2021-05-20T12:12:50Z</cp:lastPrinted>
  <dcterms:created xsi:type="dcterms:W3CDTF">2020-02-20T11:36:44Z</dcterms:created>
  <dcterms:modified xsi:type="dcterms:W3CDTF">2021-05-26T10:18:58Z</dcterms:modified>
</cp:coreProperties>
</file>